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8B3AC29-5A0C-4D01-8F19-24DBC51F71E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D171550-5E92-4BD5-AFE8-0B918AA1F46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FA74392-811F-4C3F-97E3-37C1CC71F14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41E2A67-8C6B-410D-97C2-C2319BED08A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7F3CBCD-3AB0-4010-B000-A3FC6282CE4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BD11AA3-C3EC-483C-91A1-59D9469E9F0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AF91551-BBA5-4572-9B42-19D4417466C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D44B13C-0DFB-4F45-BB6F-5B49DC31B73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43ADA70-8EF1-48C7-A363-BDE0A904B13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57EFA10-1B05-43B5-ACDD-5EF3EFEF089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1D75FC9-3E27-4EE5-9DEE-52156F6B403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65E2722-62E7-4E09-9507-5B39A0035EB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pt-BR" sz="1400" spc="-1" strike="noStrike">
                <a:latin typeface="Times New Roman"/>
              </a:defRPr>
            </a:lvl1pPr>
          </a:lstStyle>
          <a:p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7B35AED9-F5A6-40BE-AA1D-2ADEAD0C607A}" type="slidenum">
              <a:rPr b="0" lang="pt-BR" sz="1400" spc="-1" strike="noStrike"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s://www.geeksforgeeks.org/history-of-c/" TargetMode="External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80000" y="180000"/>
            <a:ext cx="9720000" cy="19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BR" sz="2400" spc="-1" strike="noStrike">
                <a:latin typeface="Fira Code Medium"/>
              </a:rPr>
              <a:t>Instituto Federal do Amazonas</a:t>
            </a:r>
            <a:br/>
            <a:r>
              <a:rPr b="0" lang="pt-BR" sz="2400" spc="-1" strike="noStrike">
                <a:latin typeface="Fira Code Medium"/>
              </a:rPr>
              <a:t>Disciplina: Paradigmas de Programação</a:t>
            </a:r>
            <a:br/>
            <a:r>
              <a:rPr b="0" lang="pt-BR" sz="2400" spc="-1" strike="noStrike">
                <a:latin typeface="Fira Code Medium"/>
              </a:rPr>
              <a:t>Docente: Joethe Carvalho</a:t>
            </a:r>
            <a:br/>
            <a:r>
              <a:rPr b="0" lang="pt-BR" sz="2400" spc="-1" strike="noStrike">
                <a:latin typeface="Fira Code Medium"/>
              </a:rPr>
              <a:t>Discentes: Carlos Souza, Rafael Kanda</a:t>
            </a:r>
            <a:br/>
            <a:r>
              <a:rPr b="0" lang="pt-BR" sz="2400" spc="-1" strike="noStrike">
                <a:latin typeface="Fira Code Medium"/>
              </a:rPr>
              <a:t>Data: 16/05/2022</a:t>
            </a:r>
            <a:endParaRPr b="0" lang="pt-BR" sz="2400" spc="-1" strike="noStrike">
              <a:latin typeface="Fira Code Medium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468360" y="4500000"/>
            <a:ext cx="9071640" cy="7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3200" spc="-1" strike="noStrike">
                <a:latin typeface="Arial"/>
              </a:rPr>
              <a:t>Defesa de Linguagem de Programação: C++</a:t>
            </a:r>
            <a:endParaRPr b="0" lang="pt-B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0"/>
            <a:ext cx="9071640" cy="5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1800" spc="-1" strike="noStrike">
                <a:latin typeface="Fira Code Medium"/>
              </a:rPr>
              <a:t>Linha do Tempo do C++</a:t>
            </a:r>
            <a:endParaRPr b="0" lang="pt-BR" sz="1800" spc="-1" strike="noStrike">
              <a:latin typeface="Fira Code Medium"/>
            </a:endParaRPr>
          </a:p>
        </p:txBody>
      </p:sp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939240" y="540000"/>
            <a:ext cx="8240760" cy="5073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133560"/>
            <a:ext cx="9071640" cy="40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2400" spc="-1" strike="noStrike">
                <a:latin typeface="Fira Code Medium"/>
              </a:rPr>
              <a:t>Características Importantes</a:t>
            </a:r>
            <a:endParaRPr b="0" lang="pt-BR" sz="2400" spc="-1" strike="noStrike">
              <a:latin typeface="Fira Code Medium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180000" y="720000"/>
            <a:ext cx="9720000" cy="3061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BR" sz="1200" spc="-1" strike="noStrike">
                <a:latin typeface="Fira Code Medium"/>
              </a:rPr>
              <a:t>1 - A linguagem C++ é uma linguagem de programação orientada a objetos e é uma combinação de linguagem de baixo e alto nível – uma linguagem de nível médio. </a:t>
            </a:r>
            <a:endParaRPr b="0" lang="pt-BR" sz="1200" spc="-1" strike="noStrike">
              <a:latin typeface="Fira Code Medium"/>
            </a:endParaRPr>
          </a:p>
          <a:p>
            <a:endParaRPr b="0" lang="pt-BR" sz="1200" spc="-1" strike="noStrike">
              <a:latin typeface="Fira Code Medium"/>
            </a:endParaRPr>
          </a:p>
          <a:p>
            <a:r>
              <a:rPr b="0" lang="pt-BR" sz="1200" spc="-1" strike="noStrike">
                <a:latin typeface="Fira Code Medium"/>
              </a:rPr>
              <a:t>2 - Essa linguagem de programação foi criada, projetada e desenvolvida por um cientista da computação dinamarquês - Bjarne Stroustrup no Bell Telephone Laboratories (agora conhecido como Nokia Bell Labs) em Murray Hill, Nova Jersey.</a:t>
            </a:r>
            <a:endParaRPr b="0" lang="pt-BR" sz="1200" spc="-1" strike="noStrike">
              <a:latin typeface="Fira Code Medium"/>
            </a:endParaRPr>
          </a:p>
          <a:p>
            <a:endParaRPr b="0" lang="pt-BR" sz="1200" spc="-1" strike="noStrike">
              <a:latin typeface="Fira Code Medium"/>
            </a:endParaRPr>
          </a:p>
          <a:p>
            <a:r>
              <a:rPr b="0" lang="pt-BR" sz="1200" spc="-1" strike="noStrike">
                <a:latin typeface="Fira Code Medium"/>
              </a:rPr>
              <a:t>3 - C++ era inicialmente conhecido como “C com classes” e foi renomeado C++ em 1983. ‘++’ é uma abreviação para adicionar um à variedade na programação; portanto, C++ significa aproximadamente que “um maior que C”.</a:t>
            </a:r>
            <a:endParaRPr b="0" lang="pt-BR" sz="1200" spc="-1" strike="noStrike">
              <a:latin typeface="Fira Code Medium"/>
            </a:endParaRPr>
          </a:p>
          <a:p>
            <a:endParaRPr b="0" lang="pt-BR" sz="1200" spc="-1" strike="noStrike">
              <a:latin typeface="Fira Code Medium"/>
            </a:endParaRPr>
          </a:p>
          <a:p>
            <a:endParaRPr b="0" lang="pt-BR" sz="1200" spc="-1" strike="noStrike">
              <a:latin typeface="Fira Code Medium"/>
            </a:endParaRPr>
          </a:p>
        </p:txBody>
      </p:sp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4500000" y="2764800"/>
            <a:ext cx="1995840" cy="2635200"/>
          </a:xfrm>
          <a:prstGeom prst="rect">
            <a:avLst/>
          </a:prstGeom>
          <a:ln w="0">
            <a:noFill/>
          </a:ln>
        </p:spPr>
      </p:pic>
      <p:pic>
        <p:nvPicPr>
          <p:cNvPr id="48" name="" descr=""/>
          <p:cNvPicPr/>
          <p:nvPr/>
        </p:nvPicPr>
        <p:blipFill>
          <a:blip r:embed="rId2"/>
          <a:stretch/>
        </p:blipFill>
        <p:spPr>
          <a:xfrm>
            <a:off x="288720" y="3060000"/>
            <a:ext cx="3131280" cy="2160000"/>
          </a:xfrm>
          <a:prstGeom prst="rect">
            <a:avLst/>
          </a:prstGeom>
          <a:ln w="0">
            <a:noFill/>
          </a:ln>
        </p:spPr>
      </p:pic>
      <p:pic>
        <p:nvPicPr>
          <p:cNvPr id="49" name="" descr=""/>
          <p:cNvPicPr/>
          <p:nvPr/>
        </p:nvPicPr>
        <p:blipFill>
          <a:blip r:embed="rId3"/>
          <a:stretch/>
        </p:blipFill>
        <p:spPr>
          <a:xfrm>
            <a:off x="7361640" y="2970720"/>
            <a:ext cx="2358360" cy="224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0"/>
            <a:ext cx="9071640" cy="7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2400" spc="-1" strike="noStrike">
                <a:latin typeface="Fira Code Medium"/>
              </a:rPr>
              <a:t>Características Peculiares do C++</a:t>
            </a:r>
            <a:endParaRPr b="0" lang="pt-BR" sz="2400" spc="-1" strike="noStrike">
              <a:latin typeface="Fira Code Medium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180000" y="900000"/>
            <a:ext cx="9720000" cy="46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200" spc="-1" strike="noStrike">
                <a:latin typeface="Fira Code Medium"/>
              </a:rPr>
              <a:t>É a linguagem mais usada principalmente na programação competitiva no que diz respeito aos fatos. A maioria dos codificadores extremamente cotados normalmente usa C++ para criptografia. Você o verá em qualquer site online.</a:t>
            </a:r>
            <a:endParaRPr b="0" lang="pt-BR" sz="1200" spc="-1" strike="noStrike">
              <a:latin typeface="Fira Code Medium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200" spc="-1" strike="noStrike">
                <a:latin typeface="Fira Code Medium"/>
              </a:rPr>
              <a:t>Múltiplas heranças: Linguagens volumosas não têm essa facilidade.</a:t>
            </a:r>
            <a:endParaRPr b="0" lang="pt-BR" sz="1200" spc="-1" strike="noStrike">
              <a:latin typeface="Fira Code Medium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200" spc="-1" strike="noStrike">
                <a:latin typeface="Fira Code Medium"/>
              </a:rPr>
              <a:t>Capacidade de modularizar código, encapsulamento, polimorfismo, etc.</a:t>
            </a:r>
            <a:endParaRPr b="0" lang="pt-BR" sz="1200" spc="-1" strike="noStrike">
              <a:latin typeface="Fira Code Medium"/>
            </a:endParaRPr>
          </a:p>
        </p:txBody>
      </p:sp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226800" y="2520000"/>
            <a:ext cx="3013200" cy="2247480"/>
          </a:xfrm>
          <a:prstGeom prst="rect">
            <a:avLst/>
          </a:prstGeom>
          <a:ln w="0">
            <a:noFill/>
          </a:ln>
        </p:spPr>
      </p:pic>
      <p:pic>
        <p:nvPicPr>
          <p:cNvPr id="53" name="" descr=""/>
          <p:cNvPicPr/>
          <p:nvPr/>
        </p:nvPicPr>
        <p:blipFill>
          <a:blip r:embed="rId2"/>
          <a:stretch/>
        </p:blipFill>
        <p:spPr>
          <a:xfrm>
            <a:off x="3240000" y="3060000"/>
            <a:ext cx="3600000" cy="2438280"/>
          </a:xfrm>
          <a:prstGeom prst="rect">
            <a:avLst/>
          </a:prstGeom>
          <a:ln w="0">
            <a:noFill/>
          </a:ln>
        </p:spPr>
      </p:pic>
      <p:pic>
        <p:nvPicPr>
          <p:cNvPr id="54" name="" descr=""/>
          <p:cNvPicPr/>
          <p:nvPr/>
        </p:nvPicPr>
        <p:blipFill>
          <a:blip r:embed="rId3"/>
          <a:stretch/>
        </p:blipFill>
        <p:spPr>
          <a:xfrm>
            <a:off x="6840000" y="2340000"/>
            <a:ext cx="3060000" cy="1953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2400" spc="-1" strike="noStrike">
                <a:latin typeface="Fira Code Medium"/>
              </a:rPr>
              <a:t>Por quê o C++ foi criado ?</a:t>
            </a:r>
            <a:endParaRPr b="0" lang="pt-BR" sz="2400" spc="-1" strike="noStrike">
              <a:latin typeface="Fira Code Medium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180000" y="900000"/>
            <a:ext cx="9720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200" spc="-1" strike="noStrike">
                <a:latin typeface="Fira Code Medium"/>
              </a:rPr>
              <a:t>1 - O principal sonho de Bjarne era colocar a Programação Orientada a Objetos, criada por ele, na linguagem C, que durante sua época ainda era a linguagem de programação amplamente respeitada por sua mobilidade, portabilidade e compacidade, não sacrificando a velocidade ou a praticidade de baixo nível (e ainda é assim até hoje). </a:t>
            </a:r>
            <a:endParaRPr b="0" lang="pt-BR" sz="1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200" spc="-1" strike="noStrike">
                <a:latin typeface="Fira Code Medium"/>
              </a:rPr>
              <a:t> </a:t>
            </a:r>
            <a:endParaRPr b="0" lang="pt-BR" sz="1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200" spc="-1" strike="noStrike">
                <a:latin typeface="Fira Code Medium"/>
              </a:rPr>
              <a:t>2 - Sua linguagem de programação incluía inlining, herança básica, argumentos de função padrão, categorias e classificação confiável estava verificando adicionalmente todas ou quaisquer opções da linguagem C.</a:t>
            </a:r>
            <a:endParaRPr b="0" lang="pt-BR" sz="1200" spc="-1" strike="noStrike"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1"/>
          <a:stretch/>
        </p:blipFill>
        <p:spPr>
          <a:xfrm>
            <a:off x="165600" y="2668680"/>
            <a:ext cx="5199840" cy="2731320"/>
          </a:xfrm>
          <a:prstGeom prst="rect">
            <a:avLst/>
          </a:prstGeom>
          <a:ln w="0">
            <a:noFill/>
          </a:ln>
        </p:spPr>
      </p:pic>
      <p:pic>
        <p:nvPicPr>
          <p:cNvPr id="58" name="" descr=""/>
          <p:cNvPicPr/>
          <p:nvPr/>
        </p:nvPicPr>
        <p:blipFill>
          <a:blip r:embed="rId2"/>
          <a:stretch/>
        </p:blipFill>
        <p:spPr>
          <a:xfrm>
            <a:off x="5760000" y="2697480"/>
            <a:ext cx="4127400" cy="2972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O Sucesso do Turbo C++ 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60" name=""/>
          <p:cNvSpPr txBox="1"/>
          <p:nvPr/>
        </p:nvSpPr>
        <p:spPr>
          <a:xfrm>
            <a:off x="180000" y="997920"/>
            <a:ext cx="9720000" cy="1882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BR" sz="1800" spc="-1" strike="noStrike">
                <a:latin typeface="Arial"/>
              </a:rPr>
              <a:t>Em 1990, o manual “The Annotated C++” foi lançado por toda parte. Somente em 1990, no mesmo e idêntico ano, o compilador Turbo C++ da Borland também foi lançado comercialmente como um produto publicitário. </a:t>
            </a:r>
            <a:endParaRPr b="0" lang="pt-BR" sz="1800" spc="-1" strike="noStrike">
              <a:latin typeface="Arial"/>
            </a:endParaRPr>
          </a:p>
          <a:p>
            <a:endParaRPr b="0" lang="pt-BR" sz="1800" spc="-1" strike="noStrike">
              <a:latin typeface="Arial"/>
            </a:endParaRPr>
          </a:p>
          <a:p>
            <a:r>
              <a:rPr b="0" lang="pt-BR" sz="1800" spc="-1" strike="noStrike">
                <a:latin typeface="Arial"/>
              </a:rPr>
              <a:t>O Turbo C++ adiciona um excesso de outras bibliotecas que podem ter um impacto substancial no desenvolvimento do C++. E embora a última atualização estável do Turbo C++ tenha sido em 2006, o compilador continua sendo amplamente utilizado.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rcRect l="28391" t="0" r="29487" b="0"/>
          <a:stretch/>
        </p:blipFill>
        <p:spPr>
          <a:xfrm rot="2400">
            <a:off x="-360" y="3155760"/>
            <a:ext cx="1799640" cy="2243520"/>
          </a:xfrm>
          <a:prstGeom prst="rect">
            <a:avLst/>
          </a:prstGeom>
          <a:ln w="0">
            <a:noFill/>
          </a:ln>
        </p:spPr>
      </p:pic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>
            <a:off x="1980000" y="2982960"/>
            <a:ext cx="3960000" cy="2597040"/>
          </a:xfrm>
          <a:prstGeom prst="rect">
            <a:avLst/>
          </a:prstGeom>
          <a:ln w="0">
            <a:noFill/>
          </a:ln>
        </p:spPr>
      </p:pic>
      <p:pic>
        <p:nvPicPr>
          <p:cNvPr id="63" name="" descr=""/>
          <p:cNvPicPr/>
          <p:nvPr/>
        </p:nvPicPr>
        <p:blipFill>
          <a:blip r:embed="rId3"/>
          <a:stretch/>
        </p:blipFill>
        <p:spPr>
          <a:xfrm>
            <a:off x="6120000" y="2967480"/>
            <a:ext cx="3793680" cy="2432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40000" y="46080"/>
            <a:ext cx="9071640" cy="673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2400" spc="-1" strike="noStrike">
                <a:latin typeface="Fira Code Medium"/>
              </a:rPr>
              <a:t>Conclusão</a:t>
            </a:r>
            <a:endParaRPr b="0" lang="pt-BR" sz="2400" spc="-1" strike="noStrike">
              <a:latin typeface="Fira Code Medium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180000" y="720000"/>
            <a:ext cx="9720000" cy="48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latin typeface="Fira Code Medium"/>
              </a:rPr>
              <a:t>O que Bjarne Stroustrup fez foi “adicionar P.O.O na Linguage C”, tratando o código como objetos vivos. O que torna o C++ tão bom é que possui a velocidade do C, e também é uma linguagem de programação de alto nível, portanto, nos permite dizer que possui o melhor de cada mundo.</a:t>
            </a:r>
            <a:endParaRPr b="0" lang="pt-BR" sz="1400" spc="-1" strike="noStrike">
              <a:latin typeface="Fira Code Medium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latin typeface="Fira Code Medium"/>
              </a:rPr>
              <a:t>No entanto, por outro lado, C++ é difícil de ser notado para iniciantes e, para um código equivalente que você escreveu em C++, você poderá escrever em Python com 25% do tempo gasto.</a:t>
            </a:r>
            <a:endParaRPr b="0" lang="pt-BR" sz="1400" spc="-1" strike="noStrike">
              <a:latin typeface="Fira Code Medium"/>
            </a:endParaRPr>
          </a:p>
        </p:txBody>
      </p:sp>
      <p:pic>
        <p:nvPicPr>
          <p:cNvPr id="66" name="" descr=""/>
          <p:cNvPicPr/>
          <p:nvPr/>
        </p:nvPicPr>
        <p:blipFill>
          <a:blip r:embed="rId1"/>
          <a:srcRect l="0" t="0" r="0" b="23181"/>
          <a:stretch/>
        </p:blipFill>
        <p:spPr>
          <a:xfrm>
            <a:off x="163800" y="2700000"/>
            <a:ext cx="5252040" cy="2520000"/>
          </a:xfrm>
          <a:prstGeom prst="rect">
            <a:avLst/>
          </a:prstGeom>
          <a:ln w="0">
            <a:noFill/>
          </a:ln>
        </p:spPr>
      </p:pic>
      <p:pic>
        <p:nvPicPr>
          <p:cNvPr id="67" name="" descr=""/>
          <p:cNvPicPr/>
          <p:nvPr/>
        </p:nvPicPr>
        <p:blipFill>
          <a:blip r:embed="rId2"/>
          <a:stretch/>
        </p:blipFill>
        <p:spPr>
          <a:xfrm>
            <a:off x="5940000" y="2340000"/>
            <a:ext cx="3600000" cy="3211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46080"/>
            <a:ext cx="9071640" cy="673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1600" spc="-1" strike="noStrike">
                <a:latin typeface="Fira Code Medium"/>
              </a:rPr>
              <a:t>Fonte: </a:t>
            </a:r>
            <a:r>
              <a:rPr b="0" lang="pt-BR" sz="1600" spc="-1" strike="noStrike">
                <a:latin typeface="Fira Code Medium"/>
                <a:hlinkClick r:id="rId1"/>
              </a:rPr>
              <a:t>https://www.geeksforgeeks.org/history-of-c/</a:t>
            </a:r>
            <a:r>
              <a:rPr b="0" lang="pt-BR" sz="1600" spc="-1" strike="noStrike">
                <a:latin typeface="Fira Code Medium"/>
              </a:rPr>
              <a:t>   (Propaganda!!)</a:t>
            </a:r>
            <a:endParaRPr b="0" lang="pt-BR" sz="1600" spc="-1" strike="noStrike">
              <a:latin typeface="Fira Code Medium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180000" y="900000"/>
            <a:ext cx="9720000" cy="46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rcRect l="0" t="3020" r="0" b="4913"/>
          <a:stretch/>
        </p:blipFill>
        <p:spPr>
          <a:xfrm>
            <a:off x="0" y="720000"/>
            <a:ext cx="10096200" cy="504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Application>LibreOffice/7.3.0.3$Windows_X86_64 LibreOffice_project/0f246aa12d0eee4a0f7adcefbf7c878fc2238db3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2022-05-13T14:12:32Z</dcterms:created>
  <dc:creator/>
  <dc:description/>
  <dc:language>pt-BR</dc:language>
  <cp:lastModifiedBy/>
  <dcterms:modified xsi:type="dcterms:W3CDTF">2022-05-13T15:12:57Z</dcterms:modified>
  <cp:revision>1</cp:revision>
  <dc:subject/>
  <dc:title/>
</cp:coreProperties>
</file>